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4" r:id="rId11"/>
    <p:sldId id="265" r:id="rId12"/>
    <p:sldId id="266" r:id="rId13"/>
    <p:sldId id="275" r:id="rId14"/>
    <p:sldId id="267" r:id="rId15"/>
    <p:sldId id="268" r:id="rId16"/>
    <p:sldId id="269" r:id="rId17"/>
    <p:sldId id="270" r:id="rId18"/>
    <p:sldId id="271" r:id="rId19"/>
    <p:sldId id="277" r:id="rId20"/>
    <p:sldId id="276" r:id="rId21"/>
    <p:sldId id="272" r:id="rId22"/>
    <p:sldId id="273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5" autoAdjust="0"/>
  </p:normalViewPr>
  <p:slideViewPr>
    <p:cSldViewPr>
      <p:cViewPr>
        <p:scale>
          <a:sx n="79" d="100"/>
          <a:sy n="79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A88-E71B-4F6C-AF81-123522BC9AD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1A9E-20B4-4A57-99C4-B774790F2B3A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A88-E71B-4F6C-AF81-123522BC9AD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1A9E-20B4-4A57-99C4-B774790F2B3A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A88-E71B-4F6C-AF81-123522BC9AD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1A9E-20B4-4A57-99C4-B774790F2B3A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A88-E71B-4F6C-AF81-123522BC9AD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1A9E-20B4-4A57-99C4-B774790F2B3A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A88-E71B-4F6C-AF81-123522BC9AD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1A9E-20B4-4A57-99C4-B774790F2B3A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A88-E71B-4F6C-AF81-123522BC9AD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1A9E-20B4-4A57-99C4-B774790F2B3A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A88-E71B-4F6C-AF81-123522BC9AD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1A9E-20B4-4A57-99C4-B774790F2B3A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A88-E71B-4F6C-AF81-123522BC9AD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1A9E-20B4-4A57-99C4-B774790F2B3A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A88-E71B-4F6C-AF81-123522BC9AD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1A9E-20B4-4A57-99C4-B774790F2B3A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A88-E71B-4F6C-AF81-123522BC9AD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1A9E-20B4-4A57-99C4-B774790F2B3A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A88-E71B-4F6C-AF81-123522BC9AD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1A9E-20B4-4A57-99C4-B774790F2B3A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64A88-E71B-4F6C-AF81-123522BC9AD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81A9E-20B4-4A57-99C4-B774790F2B3A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32240" y="141277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6436398" y="908720"/>
            <a:ext cx="1231945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732240" y="1135777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gency FB" panose="020B0503020202020204" pitchFamily="34" charset="0"/>
              </a:rPr>
              <a:t>18</a:t>
            </a:r>
            <a:endParaRPr lang="en-US" sz="5400" dirty="0">
              <a:latin typeface="Agency FB" panose="020B0503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5496" y="116632"/>
            <a:ext cx="9012632" cy="6210842"/>
            <a:chOff x="35496" y="116632"/>
            <a:chExt cx="9012632" cy="6210842"/>
          </a:xfrm>
        </p:grpSpPr>
        <p:sp>
          <p:nvSpPr>
            <p:cNvPr id="6" name="Rectangle 5"/>
            <p:cNvSpPr/>
            <p:nvPr/>
          </p:nvSpPr>
          <p:spPr>
            <a:xfrm>
              <a:off x="2843808" y="746322"/>
              <a:ext cx="2808312" cy="88247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95000">
                  <a:srgbClr val="C4D6EB"/>
                </a:gs>
                <a:gs pos="100000">
                  <a:srgbClr val="FFEBFA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latin typeface="Bauhaus 93" panose="04030905020B02020C02" pitchFamily="82" charset="0"/>
                </a:rPr>
                <a:t>Pre</a:t>
              </a:r>
              <a:r>
                <a:rPr lang="fr-FR" sz="3200" b="1" dirty="0" err="1" smtClean="0">
                  <a:latin typeface="Bauhaus 93" panose="04030905020B02020C02" pitchFamily="82" charset="0"/>
                </a:rPr>
                <a:t>miè</a:t>
              </a:r>
              <a:r>
                <a:rPr lang="en-US" sz="3200" b="1" dirty="0" smtClean="0">
                  <a:latin typeface="Bauhaus 93" panose="04030905020B02020C02" pitchFamily="82" charset="0"/>
                </a:rPr>
                <a:t>res</a:t>
              </a:r>
            </a:p>
            <a:p>
              <a:pPr algn="ctr"/>
              <a:r>
                <a:rPr lang="fr-FR" sz="3200" b="1" dirty="0" smtClean="0">
                  <a:latin typeface="Bauhaus 93" panose="04030905020B02020C02" pitchFamily="82" charset="0"/>
                </a:rPr>
                <a:t>Années</a:t>
              </a:r>
              <a:endParaRPr lang="en-US" sz="3200" b="1" dirty="0">
                <a:latin typeface="Bauhaus 93" panose="04030905020B02020C02" pitchFamily="82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5496" y="188639"/>
              <a:ext cx="1331640" cy="371569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0">
                  <a:srgbClr val="9CB86E"/>
                </a:gs>
                <a:gs pos="57000">
                  <a:srgbClr val="156B13"/>
                </a:gs>
                <a:gs pos="35273">
                  <a:srgbClr val="156B13"/>
                </a:gs>
                <a:gs pos="22182">
                  <a:srgbClr val="156B13"/>
                </a:gs>
                <a:gs pos="8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0" i="1" dirty="0" smtClean="0">
                  <a:latin typeface="Berlin Sans FB Demi" panose="020E0802020502020306" pitchFamily="34" charset="0"/>
                </a:rPr>
                <a:t>Les</a:t>
              </a:r>
              <a:endParaRPr lang="en-US" sz="5400" i="1" dirty="0" smtClean="0">
                <a:latin typeface="Berlin Sans FB Demi" panose="020E0802020502020306" pitchFamily="34" charset="0"/>
              </a:endParaRPr>
            </a:p>
            <a:p>
              <a:pPr algn="ctr"/>
              <a:endParaRPr lang="fr-FR" sz="5400" i="1" dirty="0">
                <a:latin typeface="Berlin Sans FB Demi" panose="020E0802020502020306" pitchFamily="34" charset="0"/>
              </a:endParaRPr>
            </a:p>
            <a:p>
              <a:pPr algn="ctr"/>
              <a:endParaRPr lang="en-US" sz="4800" i="1" dirty="0">
                <a:latin typeface="Berlin Sans FB Demi" panose="020E0802020502020306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21223841">
              <a:off x="470814" y="4019150"/>
              <a:ext cx="2229247" cy="2308324"/>
            </a:xfrm>
            <a:prstGeom prst="rect">
              <a:avLst/>
            </a:prstGeom>
            <a:solidFill>
              <a:srgbClr val="33993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i="1" dirty="0" smtClean="0">
                  <a:latin typeface="Arial Narrow" panose="020B0606020202030204" pitchFamily="34" charset="0"/>
                </a:rPr>
                <a:t>Les enfants sont très influençables. Ils tendent à faire ce qu’ils voient,   entendent et vivent. C’est pendant les sept premières années de l’existence que se forment  les habitudes fondamentales de toute la vie,  </a:t>
              </a:r>
              <a:endParaRPr lang="en-US" sz="16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16216" y="116632"/>
              <a:ext cx="2531912" cy="30777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  <a:latin typeface="Bodoni MT Black" panose="02070A03080606020203" pitchFamily="18" charset="0"/>
                </a:rPr>
                <a:t>Division Interaméricaine </a:t>
              </a:r>
              <a:endParaRPr lang="en-US" sz="1400" b="1" dirty="0">
                <a:solidFill>
                  <a:schemeClr val="bg1"/>
                </a:solidFill>
                <a:latin typeface="Bodoni MT Black" panose="02070A03080606020203" pitchFamily="18" charset="0"/>
              </a:endParaRPr>
            </a:p>
          </p:txBody>
        </p:sp>
        <p:sp>
          <p:nvSpPr>
            <p:cNvPr id="10" name="Parallelogram 9"/>
            <p:cNvSpPr/>
            <p:nvPr/>
          </p:nvSpPr>
          <p:spPr>
            <a:xfrm rot="11008278">
              <a:off x="1793822" y="908916"/>
              <a:ext cx="738121" cy="914400"/>
            </a:xfrm>
            <a:prstGeom prst="parallelogram">
              <a:avLst>
                <a:gd name="adj" fmla="val 37970"/>
              </a:avLst>
            </a:prstGeom>
            <a:gradFill>
              <a:gsLst>
                <a:gs pos="0">
                  <a:srgbClr val="DDEBCF">
                    <a:lumMod val="41000"/>
                  </a:srgbClr>
                </a:gs>
                <a:gs pos="28000">
                  <a:srgbClr val="9CB86E"/>
                </a:gs>
                <a:gs pos="95000">
                  <a:srgbClr val="156B13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23728" y="2269321"/>
              <a:ext cx="5267789" cy="1015663"/>
            </a:xfrm>
            <a:prstGeom prst="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6000" dirty="0" smtClean="0">
                  <a:solidFill>
                    <a:schemeClr val="bg1"/>
                  </a:solidFill>
                  <a:latin typeface="Blackadder ITC" panose="04020505051007020D02" pitchFamily="82" charset="0"/>
                </a:rPr>
                <a:t>Formation Certifiée</a:t>
              </a:r>
              <a:endParaRPr lang="en-US" sz="6000" dirty="0">
                <a:solidFill>
                  <a:schemeClr val="bg1"/>
                </a:solidFill>
                <a:latin typeface="Blackadder ITC" panose="04020505051007020D02" pitchFamily="82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59832" y="3212976"/>
              <a:ext cx="4032448" cy="120032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1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1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 smtClean="0">
                  <a:solidFill>
                    <a:schemeClr val="bg1"/>
                  </a:solidFill>
                </a:rPr>
                <a:t>MINISTÈRE AUPRÈS DES ENFANTS </a:t>
              </a:r>
              <a:endParaRPr lang="en-US" sz="3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35695" y="981303"/>
            <a:ext cx="613063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Arial" pitchFamily="34" charset="0"/>
                <a:cs typeface="Arial" pitchFamily="34" charset="0"/>
              </a:rPr>
              <a:t>À mesure que 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grandissent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doivent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enseigner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Dieu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unplan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vie, une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tâche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accomplir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continueront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à se sentir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valorisés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tout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en se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préparant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à faire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mieux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Jésus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75656" y="548680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Dieu</a:t>
            </a:r>
            <a:r>
              <a:rPr lang="es-MX" sz="36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valorise</a:t>
            </a:r>
            <a:r>
              <a:rPr lang="es-MX" sz="36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ses</a:t>
            </a:r>
            <a:r>
              <a:rPr lang="es-MX" sz="36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enfants</a:t>
            </a:r>
            <a:endParaRPr lang="es-ES_tradnl" sz="36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051720" y="1484784"/>
            <a:ext cx="53285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Si les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commettent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erreurs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au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niveau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quatre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premières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couches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de la  “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dragée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dure” (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opinion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soi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),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y a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quelque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chose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recouvre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tout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C’est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couche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protectrice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de savoir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combien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Dieu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valorise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chaque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personne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28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67743" y="1484784"/>
            <a:ext cx="554461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Quand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tout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échoué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l’enfant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peut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toujours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dire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: “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autant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Dieu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me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valorise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et je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suis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son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enfant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j’ai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une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valeur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spéciale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à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ses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yeux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Je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suis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l’enfant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du </a:t>
            </a:r>
            <a:r>
              <a:rPr lang="es-MX" sz="32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roi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”.</a:t>
            </a:r>
            <a:endParaRPr lang="es-ES_tradnl" sz="32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07704" y="1124744"/>
            <a:ext cx="583264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51</a:t>
            </a: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r"/>
            <a:endParaRPr lang="es-ES" sz="1200" b="1" i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es-ES" sz="4000" b="1" i="1" spc="300" dirty="0" smtClean="0">
                <a:latin typeface="+mj-lt"/>
                <a:cs typeface="Arial" pitchFamily="34" charset="0"/>
              </a:rPr>
              <a:t>Les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enfants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sentent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le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respect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de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soi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quand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ils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reflètent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la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bonté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de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Christ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95736" y="1148551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Où</a:t>
            </a:r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peuvent</a:t>
            </a:r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24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rencontrer</a:t>
            </a:r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24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évidences</a:t>
            </a:r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 la </a:t>
            </a:r>
            <a:r>
              <a:rPr lang="es-MX" sz="24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valeur</a:t>
            </a:r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24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accorde</a:t>
            </a:r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Dieu</a:t>
            </a:r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endParaRPr lang="es-ES_tradnl" sz="24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195736" y="2492896"/>
            <a:ext cx="51845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3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parole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Dieu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remplie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textes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rappeler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chacun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sa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vraie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valeur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3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6" name="Rectangle 5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23728" y="1196752"/>
            <a:ext cx="53285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Partagez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-les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vos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répétez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-les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souvent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marquez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-les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Bibles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, et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encouragez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-les à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mémoriser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parmi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eux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ceux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semblent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plus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significatifs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. Ces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versets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seront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textes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positifs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façonneront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vies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de vos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2800" dirty="0"/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188640"/>
            <a:ext cx="5904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Comment</a:t>
            </a:r>
            <a:r>
              <a:rPr lang="es-MX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accorder</a:t>
            </a:r>
            <a:r>
              <a:rPr lang="es-MX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le don de la </a:t>
            </a:r>
            <a:r>
              <a:rPr lang="es-MX" sz="2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valeur</a:t>
            </a:r>
            <a:r>
              <a:rPr lang="es-MX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personnelle</a:t>
            </a:r>
            <a:r>
              <a:rPr lang="es-MX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2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votre</a:t>
            </a:r>
            <a:r>
              <a:rPr lang="es-MX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enfant</a:t>
            </a:r>
            <a:endParaRPr lang="es-ES_tradnl" sz="2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051720" y="2636912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/>
          </a:p>
        </p:txBody>
      </p:sp>
      <p:sp>
        <p:nvSpPr>
          <p:cNvPr id="4" name="3 CuadroTexto"/>
          <p:cNvSpPr txBox="1"/>
          <p:nvPr/>
        </p:nvSpPr>
        <p:spPr>
          <a:xfrm>
            <a:off x="2051720" y="1484784"/>
            <a:ext cx="54006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“La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beauté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déterminée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par la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manière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dont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se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voient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eux-mêmes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”.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faut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traiter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avec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beaucoup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valeur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et faire en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sorte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qu’ils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sachent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qu’ils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sont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plus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importants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tout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entourage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MX" sz="26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6" name="Rectangle 5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95735" y="1083508"/>
            <a:ext cx="549958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L’objectif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la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condition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parent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ferme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et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tendre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d’édifier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une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relation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sûre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et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étroite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avec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ses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relation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qui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servira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bouclier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protection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contre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observaitons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nocives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attitudes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négatives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autres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s-MX" sz="3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95736" y="1329730"/>
            <a:ext cx="52565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Aidez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vos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développer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force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intérieure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caractère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nécessaire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écouter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point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vue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d’autrui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sans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se sentir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menacé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sans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contre-attaquer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MX" sz="32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23728" y="1048149"/>
            <a:ext cx="5398254" cy="3778620"/>
            <a:chOff x="1426859" y="908720"/>
            <a:chExt cx="6505289" cy="5244005"/>
          </a:xfrm>
        </p:grpSpPr>
        <p:sp>
          <p:nvSpPr>
            <p:cNvPr id="3" name="2 Rectángulo"/>
            <p:cNvSpPr/>
            <p:nvPr/>
          </p:nvSpPr>
          <p:spPr>
            <a:xfrm>
              <a:off x="5592053" y="5512022"/>
              <a:ext cx="2340095" cy="6407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251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773959" y="2713887"/>
              <a:ext cx="6158189" cy="1922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2800" dirty="0" smtClean="0">
                  <a:latin typeface="Arial" pitchFamily="34" charset="0"/>
                  <a:cs typeface="Arial" pitchFamily="34" charset="0"/>
                </a:rPr>
                <a:t>Que </a:t>
              </a:r>
              <a:r>
                <a:rPr lang="es-ES" sz="2800" dirty="0" err="1" smtClean="0">
                  <a:latin typeface="Arial" pitchFamily="34" charset="0"/>
                  <a:cs typeface="Arial" pitchFamily="34" charset="0"/>
                </a:rPr>
                <a:t>peuvent</a:t>
              </a:r>
              <a:r>
                <a:rPr lang="es-ES" sz="2800" dirty="0" smtClean="0">
                  <a:latin typeface="Arial" pitchFamily="34" charset="0"/>
                  <a:cs typeface="Arial" pitchFamily="34" charset="0"/>
                </a:rPr>
                <a:t> faire les </a:t>
              </a:r>
              <a:r>
                <a:rPr lang="es-ES" sz="2800" dirty="0" err="1" smtClean="0">
                  <a:latin typeface="Arial" pitchFamily="34" charset="0"/>
                  <a:cs typeface="Arial" pitchFamily="34" charset="0"/>
                </a:rPr>
                <a:t>parents</a:t>
              </a:r>
              <a:r>
                <a:rPr lang="es-E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2800" dirty="0" err="1" smtClean="0">
                  <a:latin typeface="Arial" pitchFamily="34" charset="0"/>
                  <a:cs typeface="Arial" pitchFamily="34" charset="0"/>
                </a:rPr>
                <a:t>pour</a:t>
              </a:r>
              <a:r>
                <a:rPr lang="es-ES" sz="2800" dirty="0" smtClean="0">
                  <a:latin typeface="Arial" pitchFamily="34" charset="0"/>
                  <a:cs typeface="Arial" pitchFamily="34" charset="0"/>
                </a:rPr>
                <a:t> que </a:t>
              </a:r>
              <a:r>
                <a:rPr lang="es-ES" sz="2800" dirty="0" err="1" smtClean="0">
                  <a:latin typeface="Arial" pitchFamily="34" charset="0"/>
                  <a:cs typeface="Arial" pitchFamily="34" charset="0"/>
                </a:rPr>
                <a:t>leurs</a:t>
              </a:r>
              <a:r>
                <a:rPr lang="es-E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2800" dirty="0" err="1" smtClean="0">
                  <a:latin typeface="Arial" pitchFamily="34" charset="0"/>
                  <a:cs typeface="Arial" pitchFamily="34" charset="0"/>
                </a:rPr>
                <a:t>enfants</a:t>
              </a:r>
              <a:r>
                <a:rPr lang="es-ES" sz="2800" dirty="0" smtClean="0">
                  <a:latin typeface="Arial" pitchFamily="34" charset="0"/>
                  <a:cs typeface="Arial" pitchFamily="34" charset="0"/>
                </a:rPr>
                <a:t> se </a:t>
              </a:r>
              <a:r>
                <a:rPr lang="es-ES" sz="2800" dirty="0" err="1" smtClean="0">
                  <a:latin typeface="Arial" pitchFamily="34" charset="0"/>
                  <a:cs typeface="Arial" pitchFamily="34" charset="0"/>
                </a:rPr>
                <a:t>sentent</a:t>
              </a:r>
              <a:r>
                <a:rPr lang="es-E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2800" dirty="0" err="1" smtClean="0">
                  <a:latin typeface="Arial" pitchFamily="34" charset="0"/>
                  <a:cs typeface="Arial" pitchFamily="34" charset="0"/>
                </a:rPr>
                <a:t>spéciaux</a:t>
              </a:r>
              <a:r>
                <a:rPr lang="es-ES" sz="2800" dirty="0" smtClean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426859" y="908720"/>
              <a:ext cx="1391854" cy="640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7" name="Rectangle 6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051720" y="1844824"/>
            <a:ext cx="6696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</a:t>
            </a:r>
            <a:r>
              <a:rPr lang="es-MX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valeur</a:t>
            </a:r>
            <a:r>
              <a:rPr lang="es-MX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que </a:t>
            </a:r>
            <a:r>
              <a:rPr lang="es-MX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Dieu</a:t>
            </a:r>
            <a:r>
              <a:rPr lang="es-MX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MX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attache</a:t>
            </a:r>
            <a:r>
              <a:rPr lang="es-MX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à </a:t>
            </a:r>
            <a:r>
              <a:rPr lang="es-MX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ses</a:t>
            </a:r>
            <a:r>
              <a:rPr lang="es-MX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MX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enfants</a:t>
            </a:r>
            <a:r>
              <a:rPr lang="es-MX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es-MX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12360" y="548680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gency FB" panose="020B0503020202020204" pitchFamily="34" charset="0"/>
              </a:rPr>
              <a:t>18</a:t>
            </a:r>
            <a:endParaRPr lang="en-US" sz="5400" dirty="0">
              <a:latin typeface="Agency FB" panose="020B0503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9393923" cy="6775142"/>
            <a:chOff x="-213411" y="110242"/>
            <a:chExt cx="9393923" cy="6775142"/>
          </a:xfrm>
        </p:grpSpPr>
        <p:grpSp>
          <p:nvGrpSpPr>
            <p:cNvPr id="6" name="Group 5"/>
            <p:cNvGrpSpPr/>
            <p:nvPr/>
          </p:nvGrpSpPr>
          <p:grpSpPr>
            <a:xfrm>
              <a:off x="35496" y="6115943"/>
              <a:ext cx="9145016" cy="769441"/>
              <a:chOff x="35496" y="6115943"/>
              <a:chExt cx="9145016" cy="769441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7144377" y="6361583"/>
                <a:ext cx="2036135" cy="26161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>
                    <a:solidFill>
                      <a:schemeClr val="bg1"/>
                    </a:solidFill>
                    <a:latin typeface="Bodoni MT Black" panose="02070A03080606020203" pitchFamily="18" charset="0"/>
                  </a:rPr>
                  <a:t>Division Interaméricaine </a:t>
                </a:r>
                <a:endParaRPr lang="en-US" sz="1100" b="1" dirty="0">
                  <a:solidFill>
                    <a:schemeClr val="bg1"/>
                  </a:solidFill>
                  <a:latin typeface="Bodoni MT Black" panose="02070A03080606020203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5496" y="6115943"/>
                <a:ext cx="2232248" cy="769441"/>
              </a:xfrm>
              <a:prstGeom prst="rect">
                <a:avLst/>
              </a:prstGeom>
              <a:gradFill flip="none" rotWithShape="1">
                <a:gsLst>
                  <a:gs pos="0">
                    <a:srgbClr val="3399FF">
                      <a:shade val="30000"/>
                      <a:satMod val="115000"/>
                    </a:srgbClr>
                  </a:gs>
                  <a:gs pos="50000">
                    <a:srgbClr val="3399FF">
                      <a:shade val="67500"/>
                      <a:satMod val="115000"/>
                    </a:srgbClr>
                  </a:gs>
                  <a:gs pos="100000">
                    <a:srgbClr val="3399FF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000" i="1" dirty="0" smtClean="0">
                    <a:solidFill>
                      <a:schemeClr val="bg1"/>
                    </a:solidFill>
                    <a:latin typeface="Blackadder ITC" panose="04020505051007020D02" pitchFamily="82" charset="0"/>
                  </a:rPr>
                  <a:t>Formation certifiée </a:t>
                </a:r>
              </a:p>
              <a:p>
                <a:pPr algn="ctr"/>
                <a:r>
                  <a:rPr lang="fr-FR" sz="1200" dirty="0" smtClean="0">
                    <a:solidFill>
                      <a:schemeClr val="bg1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MINISTÈRE AUPRÈS DES ENFANTS</a:t>
                </a:r>
                <a:endParaRPr lang="en-US" sz="120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-213411" y="110242"/>
              <a:ext cx="1761075" cy="1446550"/>
              <a:chOff x="85702" y="148797"/>
              <a:chExt cx="1761075" cy="144655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334609" y="220770"/>
                <a:ext cx="1512168" cy="1192006"/>
              </a:xfrm>
              <a:prstGeom prst="rect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27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i="1" dirty="0" smtClean="0">
                    <a:latin typeface="Agency FB" panose="020B0503020202020204" pitchFamily="34" charset="0"/>
                  </a:rPr>
                  <a:t>         Pre</a:t>
                </a:r>
                <a:r>
                  <a:rPr lang="fr-FR" b="1" i="1" dirty="0" err="1" smtClean="0">
                    <a:latin typeface="Agency FB" panose="020B0503020202020204" pitchFamily="34" charset="0"/>
                  </a:rPr>
                  <a:t>miè</a:t>
                </a:r>
                <a:r>
                  <a:rPr lang="en-US" b="1" i="1" dirty="0" smtClean="0">
                    <a:latin typeface="Agency FB" panose="020B0503020202020204" pitchFamily="34" charset="0"/>
                  </a:rPr>
                  <a:t>res</a:t>
                </a:r>
              </a:p>
              <a:p>
                <a:pPr algn="ctr"/>
                <a:r>
                  <a:rPr lang="fr-FR" b="1" i="1" dirty="0" smtClean="0">
                    <a:latin typeface="Agency FB" panose="020B0503020202020204" pitchFamily="34" charset="0"/>
                  </a:rPr>
                  <a:t>Années</a:t>
                </a:r>
                <a:endParaRPr lang="en-US" b="1" i="1" dirty="0">
                  <a:latin typeface="Agency FB" panose="020B0503020202020204" pitchFamily="34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 rot="21365418">
                <a:off x="85702" y="148797"/>
                <a:ext cx="992834" cy="144655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flat" dir="t">
                    <a:rot lat="0" lon="0" rev="18900000"/>
                  </a:lightRig>
                </a:scene3d>
                <a:sp3d extrusionH="31750" contourW="6350" prstMaterial="powder">
                  <a:bevelT w="19050" h="19050" prst="angle"/>
                  <a:contourClr>
                    <a:schemeClr val="accent3">
                      <a:tint val="100000"/>
                      <a:shade val="100000"/>
                      <a:satMod val="100000"/>
                      <a:hueMod val="100000"/>
                    </a:schemeClr>
                  </a:contourClr>
                </a:sp3d>
              </a:bodyPr>
              <a:lstStyle/>
              <a:p>
                <a:pPr algn="ctr"/>
                <a:r>
                  <a:rPr lang="en-US" sz="8800" b="1" i="1" cap="none" spc="0" dirty="0" smtClean="0">
                    <a:ln/>
                    <a:solidFill>
                      <a:srgbClr val="006600"/>
                    </a:solidFill>
                    <a:effectLst/>
                  </a:rPr>
                  <a:t>7</a:t>
                </a:r>
                <a:endParaRPr lang="en-US" sz="8800" b="1" i="1" cap="none" spc="0" dirty="0">
                  <a:ln/>
                  <a:solidFill>
                    <a:srgbClr val="006600"/>
                  </a:solidFill>
                  <a:effectLst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90593" y="220770"/>
                <a:ext cx="699755" cy="32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50000"/>
                  </a:lnSpc>
                </a:pPr>
                <a:r>
                  <a:rPr lang="fr-FR" sz="2800" b="1" i="1" dirty="0" smtClean="0">
                    <a:solidFill>
                      <a:schemeClr val="bg1"/>
                    </a:solidFill>
                    <a:latin typeface="Agency FB" panose="020B0503020202020204" pitchFamily="34" charset="0"/>
                  </a:rPr>
                  <a:t>Les   </a:t>
                </a:r>
                <a:endParaRPr lang="en-US" sz="2800" b="1" i="1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67744" y="1052736"/>
            <a:ext cx="5832648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52</a:t>
            </a:r>
          </a:p>
          <a:p>
            <a:pPr algn="ctr"/>
            <a:endParaRPr lang="es-ES" sz="14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3200" b="1" i="1" spc="300" dirty="0" smtClean="0">
                <a:latin typeface="+mj-lt"/>
                <a:cs typeface="Arial" pitchFamily="34" charset="0"/>
              </a:rPr>
              <a:t>Faire à </a:t>
            </a:r>
            <a:r>
              <a:rPr lang="es-ES" sz="3200" b="1" i="1" spc="300" dirty="0" err="1" smtClean="0">
                <a:latin typeface="+mj-lt"/>
                <a:cs typeface="Arial" pitchFamily="34" charset="0"/>
              </a:rPr>
              <a:t>l’enfant</a:t>
            </a:r>
            <a:r>
              <a:rPr lang="es-ES" sz="3200" b="1" i="1" spc="300" dirty="0" smtClean="0">
                <a:latin typeface="+mj-lt"/>
                <a:cs typeface="Arial" pitchFamily="34" charset="0"/>
              </a:rPr>
              <a:t> le don de la </a:t>
            </a:r>
            <a:r>
              <a:rPr lang="es-ES" sz="3200" b="1" i="1" spc="300" dirty="0" err="1" smtClean="0">
                <a:latin typeface="+mj-lt"/>
                <a:cs typeface="Arial" pitchFamily="34" charset="0"/>
              </a:rPr>
              <a:t>valeur</a:t>
            </a:r>
            <a:r>
              <a:rPr lang="es-ES" sz="3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3200" b="1" i="1" spc="300" dirty="0" err="1" smtClean="0">
                <a:latin typeface="+mj-lt"/>
                <a:cs typeface="Arial" pitchFamily="34" charset="0"/>
              </a:rPr>
              <a:t>personnelle</a:t>
            </a:r>
            <a:r>
              <a:rPr lang="es-ES" sz="3200" b="1" i="1" spc="300" dirty="0" smtClean="0">
                <a:latin typeface="+mj-lt"/>
                <a:cs typeface="Arial" pitchFamily="34" charset="0"/>
              </a:rPr>
              <a:t>, </a:t>
            </a:r>
            <a:r>
              <a:rPr lang="es-ES" sz="3200" b="1" i="1" spc="300" dirty="0" err="1" smtClean="0">
                <a:latin typeface="+mj-lt"/>
                <a:cs typeface="Arial" pitchFamily="34" charset="0"/>
              </a:rPr>
              <a:t>c’est</a:t>
            </a:r>
            <a:r>
              <a:rPr lang="es-ES" sz="3200" b="1" i="1" spc="300" dirty="0" smtClean="0">
                <a:latin typeface="+mj-lt"/>
                <a:cs typeface="Arial" pitchFamily="34" charset="0"/>
              </a:rPr>
              <a:t> lui </a:t>
            </a:r>
            <a:r>
              <a:rPr lang="es-ES" sz="3200" b="1" i="1" spc="300" dirty="0" err="1" smtClean="0">
                <a:latin typeface="+mj-lt"/>
                <a:cs typeface="Arial" pitchFamily="34" charset="0"/>
              </a:rPr>
              <a:t>donner</a:t>
            </a:r>
            <a:r>
              <a:rPr lang="es-ES" sz="3200" b="1" i="1" spc="300" dirty="0" smtClean="0">
                <a:latin typeface="+mj-lt"/>
                <a:cs typeface="Arial" pitchFamily="34" charset="0"/>
              </a:rPr>
              <a:t> la </a:t>
            </a:r>
            <a:r>
              <a:rPr lang="es-ES" sz="3200" b="1" i="1" spc="300" dirty="0" err="1" smtClean="0">
                <a:latin typeface="+mj-lt"/>
                <a:cs typeface="Arial" pitchFamily="34" charset="0"/>
              </a:rPr>
              <a:t>clé</a:t>
            </a:r>
            <a:r>
              <a:rPr lang="es-ES" sz="3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3200" b="1" i="1" spc="300" dirty="0" err="1" smtClean="0">
                <a:latin typeface="+mj-lt"/>
                <a:cs typeface="Arial" pitchFamily="34" charset="0"/>
              </a:rPr>
              <a:t>capable</a:t>
            </a:r>
            <a:r>
              <a:rPr lang="es-ES" sz="3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3200" b="1" i="1" spc="300" dirty="0" err="1" smtClean="0">
                <a:latin typeface="+mj-lt"/>
                <a:cs typeface="Arial" pitchFamily="34" charset="0"/>
              </a:rPr>
              <a:t>d’ouvrir</a:t>
            </a:r>
            <a:r>
              <a:rPr lang="es-ES" sz="3200" b="1" i="1" spc="300" dirty="0" smtClean="0">
                <a:latin typeface="+mj-lt"/>
                <a:cs typeface="Arial" pitchFamily="34" charset="0"/>
              </a:rPr>
              <a:t> les portes </a:t>
            </a:r>
            <a:r>
              <a:rPr lang="es-ES" sz="3200" b="1" i="1" spc="300" dirty="0" err="1" smtClean="0">
                <a:latin typeface="+mj-lt"/>
                <a:cs typeface="Arial" pitchFamily="34" charset="0"/>
              </a:rPr>
              <a:t>d’un</a:t>
            </a:r>
            <a:r>
              <a:rPr lang="es-ES" sz="3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3200" b="1" i="1" spc="300" dirty="0" err="1" smtClean="0">
                <a:latin typeface="+mj-lt"/>
                <a:cs typeface="Arial" pitchFamily="34" charset="0"/>
              </a:rPr>
              <a:t>potentiel</a:t>
            </a:r>
            <a:r>
              <a:rPr lang="es-ES" sz="3200" b="1" i="1" spc="300" dirty="0" smtClean="0">
                <a:latin typeface="+mj-lt"/>
                <a:cs typeface="Arial" pitchFamily="34" charset="0"/>
              </a:rPr>
              <a:t> et </a:t>
            </a:r>
            <a:r>
              <a:rPr lang="es-ES" sz="3200" b="1" i="1" spc="300" dirty="0" err="1" smtClean="0">
                <a:latin typeface="+mj-lt"/>
                <a:cs typeface="Arial" pitchFamily="34" charset="0"/>
              </a:rPr>
              <a:t>d’opportunités</a:t>
            </a:r>
            <a:r>
              <a:rPr lang="es-ES" sz="3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3200" b="1" i="1" spc="300" dirty="0" err="1" smtClean="0">
                <a:latin typeface="+mj-lt"/>
                <a:cs typeface="Arial" pitchFamily="34" charset="0"/>
              </a:rPr>
              <a:t>sans</a:t>
            </a:r>
            <a:r>
              <a:rPr lang="es-ES" sz="3200" b="1" i="1" spc="300" dirty="0" smtClean="0">
                <a:latin typeface="+mj-lt"/>
                <a:cs typeface="Arial" pitchFamily="34" charset="0"/>
              </a:rPr>
              <a:t> limites.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9712" y="683979"/>
            <a:ext cx="51845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 RÉSUMÉ</a:t>
            </a:r>
          </a:p>
          <a:p>
            <a:pPr algn="ctr"/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Élever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un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enfant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Dieu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une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tâche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majestueuse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Former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un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enfant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dans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le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chemin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où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doit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marcher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un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défi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Faire à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l’enfant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le don de la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valeur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personnelle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lui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donner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clé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qui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ouvre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les portes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d’opportunités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sans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limites.</a:t>
            </a:r>
            <a:endParaRPr lang="es-MX" sz="28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51720" y="1052736"/>
            <a:ext cx="549958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Traitez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toujours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vos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comme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êtres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aimez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manière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inconditionnelle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Et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prospéreront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et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arriveront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être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tout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ce que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Dieu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avait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en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tête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eux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en les 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créant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MX" sz="32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95736" y="1124744"/>
            <a:ext cx="5472608" cy="3774033"/>
            <a:chOff x="1426859" y="908720"/>
            <a:chExt cx="6592576" cy="4834743"/>
          </a:xfrm>
        </p:grpSpPr>
        <p:sp>
          <p:nvSpPr>
            <p:cNvPr id="3" name="2 Rectángulo"/>
            <p:cNvSpPr/>
            <p:nvPr/>
          </p:nvSpPr>
          <p:spPr>
            <a:xfrm>
              <a:off x="5614036" y="5152045"/>
              <a:ext cx="2405399" cy="591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252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694126" y="2292413"/>
              <a:ext cx="5769321" cy="2247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5400" dirty="0" smtClean="0">
                  <a:latin typeface="Arial" pitchFamily="34" charset="0"/>
                  <a:cs typeface="Arial" pitchFamily="34" charset="0"/>
                </a:rPr>
                <a:t>Maman et Papa </a:t>
              </a:r>
              <a:r>
                <a:rPr lang="es-ES" sz="5400" dirty="0" err="1" smtClean="0">
                  <a:latin typeface="Arial" pitchFamily="34" charset="0"/>
                  <a:cs typeface="Arial" pitchFamily="34" charset="0"/>
                </a:rPr>
                <a:t>chéris</a:t>
              </a:r>
              <a:endParaRPr lang="es-ES" sz="54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426859" y="908720"/>
              <a:ext cx="1391366" cy="591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7" name="Rectangle 6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051720" y="1340768"/>
            <a:ext cx="5616624" cy="3630017"/>
            <a:chOff x="1921797" y="878709"/>
            <a:chExt cx="6208541" cy="4650250"/>
          </a:xfrm>
        </p:grpSpPr>
        <p:sp>
          <p:nvSpPr>
            <p:cNvPr id="3" name="2 Rectángulo"/>
            <p:cNvSpPr/>
            <p:nvPr/>
          </p:nvSpPr>
          <p:spPr>
            <a:xfrm>
              <a:off x="5963793" y="4937541"/>
              <a:ext cx="2166545" cy="591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253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2086777" y="2723633"/>
              <a:ext cx="5769321" cy="13799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Faites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vôtre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la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prière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suivante</a:t>
              </a:r>
              <a:endParaRPr lang="es-ES" sz="32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921797" y="878709"/>
              <a:ext cx="1276717" cy="591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7" name="Rectangle 6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23728" y="1112498"/>
            <a:ext cx="5616624" cy="3858287"/>
            <a:chOff x="1426859" y="908720"/>
            <a:chExt cx="6626711" cy="4662127"/>
          </a:xfrm>
        </p:grpSpPr>
        <p:sp>
          <p:nvSpPr>
            <p:cNvPr id="3" name="2 Rectángulo"/>
            <p:cNvSpPr/>
            <p:nvPr/>
          </p:nvSpPr>
          <p:spPr>
            <a:xfrm>
              <a:off x="5305264" y="5012998"/>
              <a:ext cx="2748306" cy="557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254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447616" y="2518468"/>
              <a:ext cx="6351081" cy="14504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Principes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à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appliquer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au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sein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de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votre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famille</a:t>
              </a:r>
              <a:endParaRPr lang="es-ES" sz="36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426859" y="908720"/>
              <a:ext cx="1362709" cy="5578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14" name="Rectangle 1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51720" y="1256561"/>
            <a:ext cx="54726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Quand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rien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semble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bien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marcher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la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bonne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perception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 vos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peut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se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conserver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s’ils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réalisent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valeur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qu’ils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ont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aux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yeux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Dieu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Ceci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constitue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couche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protectrice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l’extérieur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du “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berlingot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ferme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” de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l’opinion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28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9712" y="1042858"/>
            <a:ext cx="55446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Les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peuvent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apprendre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à faire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l’expérience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 la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joie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en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Christ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Dieu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 un plan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chacun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ses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un foyer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dans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le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ciel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saurait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y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avoir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rien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meilleur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que cela.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Dieu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se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donnerait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tant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 peine si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ses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n’avaient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autant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valeur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ses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yeux</a:t>
            </a:r>
            <a:r>
              <a:rPr lang="es-MX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28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65701" y="-99392"/>
            <a:ext cx="64186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err="1" smtClean="0">
                <a:solidFill>
                  <a:schemeClr val="accent5">
                    <a:lumMod val="50000"/>
                  </a:schemeClr>
                </a:solidFill>
              </a:rPr>
              <a:t>Comment</a:t>
            </a:r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MX" sz="2800" b="1" dirty="0" err="1" smtClean="0">
                <a:solidFill>
                  <a:schemeClr val="accent5">
                    <a:lumMod val="50000"/>
                  </a:schemeClr>
                </a:solidFill>
              </a:rPr>
              <a:t>comprendre</a:t>
            </a:r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</a:rPr>
              <a:t> la </a:t>
            </a:r>
            <a:r>
              <a:rPr lang="es-MX" sz="2800" b="1" dirty="0" err="1" smtClean="0">
                <a:solidFill>
                  <a:schemeClr val="accent5">
                    <a:lumMod val="50000"/>
                  </a:schemeClr>
                </a:solidFill>
              </a:rPr>
              <a:t>différence</a:t>
            </a:r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</a:rPr>
              <a:t> entre la </a:t>
            </a:r>
            <a:r>
              <a:rPr lang="es-MX" sz="2800" b="1" dirty="0" err="1" smtClean="0">
                <a:solidFill>
                  <a:schemeClr val="accent5">
                    <a:lumMod val="50000"/>
                  </a:schemeClr>
                </a:solidFill>
              </a:rPr>
              <a:t>valeur</a:t>
            </a:r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MX" sz="2800" b="1" dirty="0" err="1" smtClean="0">
                <a:solidFill>
                  <a:schemeClr val="accent5">
                    <a:lumMod val="50000"/>
                  </a:schemeClr>
                </a:solidFill>
              </a:rPr>
              <a:t>personnelle</a:t>
            </a:r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</a:rPr>
              <a:t> et </a:t>
            </a:r>
            <a:r>
              <a:rPr lang="es-MX" sz="2800" b="1" dirty="0" err="1" smtClean="0">
                <a:solidFill>
                  <a:schemeClr val="accent5">
                    <a:lumMod val="50000"/>
                  </a:schemeClr>
                </a:solidFill>
              </a:rPr>
              <a:t>l’arrogance</a:t>
            </a:r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</a:rPr>
              <a:t>?</a:t>
            </a:r>
            <a:endParaRPr lang="es-ES_tradnl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907704" y="1628800"/>
            <a:ext cx="55446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</a:rPr>
              <a:t>L’arrogance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</a:rPr>
              <a:t>est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</a:rPr>
              <a:t>édifiée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</a:rPr>
              <a:t> sur  les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</a:rPr>
              <a:t>apparences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</a:rPr>
              <a:t> et sur les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</a:rPr>
              <a:t>réalisations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</a:rPr>
              <a:t>individuelles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</a:rPr>
              <a:t>. La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</a:rPr>
              <a:t>Bible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</a:rPr>
              <a:t>met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</a:rPr>
              <a:t> en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</a:rPr>
              <a:t>garde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</a:rPr>
              <a:t>contre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</a:rPr>
              <a:t> ce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</a:rPr>
              <a:t>sentiment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</a:rPr>
              <a:t> :</a:t>
            </a:r>
            <a:r>
              <a:rPr lang="es-MX" sz="2800" dirty="0" smtClean="0">
                <a:solidFill>
                  <a:schemeClr val="tx2"/>
                </a:solidFill>
              </a:rPr>
              <a:t> “</a:t>
            </a:r>
            <a:r>
              <a:rPr lang="fr-FR" sz="2800" dirty="0" smtClean="0">
                <a:solidFill>
                  <a:schemeClr val="tx2"/>
                </a:solidFill>
              </a:rPr>
              <a:t>L'orgueil </a:t>
            </a:r>
            <a:r>
              <a:rPr lang="fr-FR" sz="2800" dirty="0">
                <a:solidFill>
                  <a:schemeClr val="tx2"/>
                </a:solidFill>
              </a:rPr>
              <a:t>précède le désastre, Et un esprit </a:t>
            </a:r>
            <a:r>
              <a:rPr lang="fr-FR" sz="2800" dirty="0" smtClean="0">
                <a:solidFill>
                  <a:schemeClr val="tx2"/>
                </a:solidFill>
              </a:rPr>
              <a:t>    arrogant </a:t>
            </a:r>
            <a:r>
              <a:rPr lang="fr-FR" sz="2800" dirty="0">
                <a:solidFill>
                  <a:schemeClr val="tx2"/>
                </a:solidFill>
              </a:rPr>
              <a:t>précède la chute</a:t>
            </a:r>
            <a:r>
              <a:rPr lang="fr-FR" sz="2800" dirty="0" smtClean="0">
                <a:solidFill>
                  <a:schemeClr val="tx2"/>
                </a:solidFill>
              </a:rPr>
              <a:t>.</a:t>
            </a:r>
            <a:r>
              <a:rPr lang="es-MX" sz="2800" dirty="0" smtClean="0">
                <a:solidFill>
                  <a:schemeClr val="tx2"/>
                </a:solidFill>
              </a:rPr>
              <a:t>” (</a:t>
            </a:r>
            <a:r>
              <a:rPr lang="es-MX" sz="2800" dirty="0" err="1" smtClean="0">
                <a:solidFill>
                  <a:schemeClr val="tx2"/>
                </a:solidFill>
              </a:rPr>
              <a:t>Proverbes</a:t>
            </a:r>
            <a:r>
              <a:rPr lang="es-MX" sz="2800" dirty="0" smtClean="0">
                <a:solidFill>
                  <a:schemeClr val="tx2"/>
                </a:solidFill>
              </a:rPr>
              <a:t>  16.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</a:rPr>
              <a:t>18).</a:t>
            </a:r>
            <a:endParaRPr lang="es-ES_tradnl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23728" y="1268760"/>
            <a:ext cx="51845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Cependant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y a un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type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sain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fierté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s’agit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du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respect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adéquat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Un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sens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propre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dignité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et de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propre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valeur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la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fierté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satisfaction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relative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ses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propres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réalisations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celles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d’autrui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s-ES_tradnl" sz="28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24745" y="1053891"/>
            <a:ext cx="56435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Quand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sont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entourés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personnes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qui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ouvertement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aiment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et les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respectent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et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ouvertement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démontrent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combien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sont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importants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n’ont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agir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prétendant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être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plus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grands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meilleurs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qu’autrui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3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07704" y="620688"/>
            <a:ext cx="583264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50</a:t>
            </a: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r"/>
            <a:endParaRPr lang="es-ES" sz="1200" b="1" i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es-ES" sz="4000" b="1" i="1" spc="300" dirty="0" err="1" smtClean="0">
                <a:latin typeface="+mj-lt"/>
                <a:cs typeface="Arial" pitchFamily="34" charset="0"/>
              </a:rPr>
              <a:t>Quand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les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enfants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se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sentent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valorisés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,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ils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n’ont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pas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besoin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d’exaltation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de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soi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23728" y="-27384"/>
            <a:ext cx="51845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MX" sz="28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valeur</a:t>
            </a:r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personnelle</a:t>
            </a:r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vient</a:t>
            </a:r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par </a:t>
            </a:r>
            <a:r>
              <a:rPr lang="es-MX" sz="28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l’intermédiaire</a:t>
            </a:r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du </a:t>
            </a:r>
            <a:r>
              <a:rPr lang="es-MX" sz="28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Christ</a:t>
            </a:r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en le </a:t>
            </a:r>
            <a:r>
              <a:rPr lang="es-MX" sz="2800" b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réflétant</a:t>
            </a:r>
            <a:endParaRPr lang="es-ES_tradnl" sz="28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051720" y="1700808"/>
            <a:ext cx="540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Nous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sommes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ici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porteurs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bonnes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nouvelles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à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props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la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valeur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personnelle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les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ont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la 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valeur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à cause du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Christ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n’ont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besoin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faire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quoique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ce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soit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affermir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propre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valeur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sauf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regarder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Jésus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et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refléter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justice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 </a:t>
            </a:r>
            <a:endParaRPr lang="es-ES_tradnl" sz="2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5661248"/>
            <a:ext cx="2270686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LA</a:t>
            </a:r>
            <a:r>
              <a:rPr lang="fr-FR" sz="1600" b="1" dirty="0" smtClean="0">
                <a:solidFill>
                  <a:schemeClr val="bg1"/>
                </a:solidFill>
              </a:rPr>
              <a:t> VALEUR des ENFANTS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de DIEU  à SES YEUX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2549</TotalTime>
  <Words>1323</Words>
  <Application>Microsoft Office PowerPoint</Application>
  <PresentationFormat>On-screen Show (4:3)</PresentationFormat>
  <Paragraphs>249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Tema de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WinuE</dc:creator>
  <cp:lastModifiedBy>Pamella Scott</cp:lastModifiedBy>
  <cp:revision>31</cp:revision>
  <dcterms:created xsi:type="dcterms:W3CDTF">2013-11-13T07:06:31Z</dcterms:created>
  <dcterms:modified xsi:type="dcterms:W3CDTF">2014-09-15T19:49:50Z</dcterms:modified>
</cp:coreProperties>
</file>